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8" r:id="rId2"/>
    <p:sldId id="262" r:id="rId3"/>
    <p:sldId id="270" r:id="rId4"/>
    <p:sldId id="261" r:id="rId5"/>
    <p:sldId id="281" r:id="rId6"/>
    <p:sldId id="257" r:id="rId7"/>
    <p:sldId id="269" r:id="rId8"/>
    <p:sldId id="263" r:id="rId9"/>
    <p:sldId id="264" r:id="rId10"/>
    <p:sldId id="265" r:id="rId11"/>
    <p:sldId id="266" r:id="rId12"/>
    <p:sldId id="271" r:id="rId13"/>
    <p:sldId id="267" r:id="rId14"/>
    <p:sldId id="273" r:id="rId15"/>
    <p:sldId id="275" r:id="rId16"/>
    <p:sldId id="276" r:id="rId17"/>
    <p:sldId id="278" r:id="rId18"/>
    <p:sldId id="279" r:id="rId19"/>
    <p:sldId id="280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67" autoAdjust="0"/>
    <p:restoredTop sz="86344" autoAdjust="0"/>
  </p:normalViewPr>
  <p:slideViewPr>
    <p:cSldViewPr>
      <p:cViewPr varScale="1">
        <p:scale>
          <a:sx n="78" d="100"/>
          <a:sy n="78" d="100"/>
        </p:scale>
        <p:origin x="-161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5AF64-D149-47CF-BDA5-C71031AE0DDF}" type="datetimeFigureOut">
              <a:rPr lang="ru-RU" smtClean="0"/>
              <a:pPr/>
              <a:t>12.06.2022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C2B22C-0116-4615-95F8-721A97A4A4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3299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2B22C-0116-4615-95F8-721A97A4A4E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7306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2B22C-0116-4615-95F8-721A97A4A4E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2B22C-0116-4615-95F8-721A97A4A4E5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8516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2B22C-0116-4615-95F8-721A97A4A4E5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2016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2B22C-0116-4615-95F8-721A97A4A4E5}" type="slidenum">
              <a:rPr lang="ru-RU" smtClean="0">
                <a:solidFill>
                  <a:prstClr val="black"/>
                </a:solidFill>
              </a:rPr>
              <a:pPr/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0230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2B22C-0116-4615-95F8-721A97A4A4E5}" type="slidenum">
              <a:rPr lang="ru-RU" smtClean="0">
                <a:solidFill>
                  <a:prstClr val="black"/>
                </a:solidFill>
              </a:rPr>
              <a:pPr/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2816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5" descr="E:\фоны ИЗО\f69ef0c195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44463"/>
            <a:ext cx="9429752" cy="7072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0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«Детский сад №228 Кировского района Волгограда»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761" y="1323985"/>
            <a:ext cx="5429288" cy="5148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Batang" panose="02030600000101010101" pitchFamily="18" charset="-127"/>
              </a:rPr>
              <a:t>Презентация </a:t>
            </a:r>
          </a:p>
          <a:p>
            <a:pPr algn="ctr"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методического многофункционального игрового пособия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endParaRPr lang="ru-RU" sz="2400" dirty="0" smtClean="0"/>
          </a:p>
          <a:p>
            <a:pPr algn="ctr"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КЕЙС « Правила дорожного движения.</a:t>
            </a:r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 </a:t>
            </a:r>
            <a:endParaRPr lang="ru-RU" sz="2800" dirty="0" smtClean="0"/>
          </a:p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для детей дошкольного возраста по правилам  дорожного движения-</a:t>
            </a:r>
            <a:endParaRPr lang="ru-RU" sz="2800" dirty="0"/>
          </a:p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как основа безопасности жизнедеятельности.</a:t>
            </a:r>
            <a:endParaRPr lang="ru-RU" sz="2800" dirty="0"/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91695" y="4724102"/>
            <a:ext cx="3143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dirty="0" smtClean="0"/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оспитатель: Павлова Инна Михайловна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Дибирова Эльмира Османовна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9" name="AutoShape 7" descr="https://samsud.ru/upload/comments/62107284f384df55ecccf077024f5a18.jp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E:\кейс 2\фото\IMG_9360.PNG"/>
          <p:cNvPicPr>
            <a:picLocks noChangeAspect="1" noChangeArrowheads="1"/>
          </p:cNvPicPr>
          <p:nvPr/>
        </p:nvPicPr>
        <p:blipFill rotWithShape="1">
          <a:blip r:embed="rId4" cstate="print"/>
          <a:srcRect t="29051" b="29534"/>
          <a:stretch/>
        </p:blipFill>
        <p:spPr bwMode="auto">
          <a:xfrm>
            <a:off x="5185043" y="1790749"/>
            <a:ext cx="3949892" cy="2908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39173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5" descr="E:\фоны ИЗО\f69ef0c195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476672"/>
            <a:ext cx="8352928" cy="583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Познаём, развиваемся, растём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</a:rPr>
              <a:t>          </a:t>
            </a:r>
            <a:r>
              <a:rPr lang="ru-RU" b="1" dirty="0" smtClean="0">
                <a:latin typeface="Times New Roman" panose="02020603050405020304" pitchFamily="18" charset="0"/>
              </a:rPr>
              <a:t>Данные </a:t>
            </a:r>
            <a:r>
              <a:rPr lang="ru-RU" b="1" dirty="0" smtClean="0">
                <a:latin typeface="Times New Roman" panose="02020603050405020304" pitchFamily="18" charset="0"/>
              </a:rPr>
              <a:t>пособие предназначено  </a:t>
            </a:r>
            <a:r>
              <a:rPr lang="ru-RU" b="1" dirty="0">
                <a:latin typeface="Times New Roman" panose="02020603050405020304" pitchFamily="18" charset="0"/>
              </a:rPr>
              <a:t>воспитателям в работе с детьми дошкольного возраста. </a:t>
            </a:r>
            <a:r>
              <a:rPr lang="ru-RU" b="1" dirty="0" smtClean="0">
                <a:latin typeface="Times New Roman" panose="02020603050405020304" pitchFamily="18" charset="0"/>
              </a:rPr>
              <a:t>Содержит </a:t>
            </a:r>
            <a:r>
              <a:rPr lang="ru-RU" b="1" dirty="0">
                <a:latin typeface="Times New Roman" panose="02020603050405020304" pitchFamily="18" charset="0"/>
              </a:rPr>
              <a:t>рекомендации по использованию созданного своими руками игрового пособия по </a:t>
            </a:r>
            <a:r>
              <a:rPr lang="ru-RU" b="1" dirty="0">
                <a:solidFill>
                  <a:srgbClr val="111111"/>
                </a:solidFill>
                <a:latin typeface="Times New Roman" panose="02020603050405020304" pitchFamily="18" charset="0"/>
              </a:rPr>
              <a:t> ознакомлению детей с правилами дорожного движения</a:t>
            </a:r>
            <a:r>
              <a:rPr lang="ru-RU" b="1" dirty="0">
                <a:latin typeface="Times New Roman" panose="02020603050405020304" pitchFamily="18" charset="0"/>
              </a:rPr>
              <a:t>.</a:t>
            </a:r>
            <a:endParaRPr lang="ru-RU" b="1" dirty="0"/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</a:rPr>
              <a:t>             </a:t>
            </a:r>
            <a:r>
              <a:rPr lang="ru-RU" b="1" dirty="0" smtClean="0">
                <a:latin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</a:rPr>
              <a:t>Данное пособие предназначено для детей от 3-7 лет может быть использовано:  в индивидуальной и подгрупповой работы с дошкольниками, совместной игровой деятельности воспитанников и педагога, в самостоятельной деятельности детей, а также как часть непосредственно организованного образовательного процесса.</a:t>
            </a:r>
            <a:endParaRPr lang="ru-RU" b="1" dirty="0"/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 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b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9173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7" descr="E:\фоны ИЗО\f69ef0c195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2844" y="188640"/>
            <a:ext cx="90011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ru-RU" sz="2800" b="1" dirty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Познаём, развиваемся, растём</a:t>
            </a:r>
            <a:endParaRPr 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dirty="0" smtClean="0">
                <a:latin typeface="Times New Roman" panose="02020603050405020304" pitchFamily="18" charset="0"/>
              </a:rPr>
              <a:t>Цель </a:t>
            </a:r>
            <a:r>
              <a:rPr lang="ru-RU" sz="1600" b="1" dirty="0">
                <a:latin typeface="Times New Roman" panose="02020603050405020304" pitchFamily="18" charset="0"/>
              </a:rPr>
              <a:t>методического пособия </a:t>
            </a:r>
            <a:r>
              <a:rPr lang="ru-RU" sz="1600" b="1" dirty="0" smtClean="0">
                <a:latin typeface="Times New Roman" panose="02020603050405020304" pitchFamily="18" charset="0"/>
              </a:rPr>
              <a:t>создание </a:t>
            </a:r>
            <a:r>
              <a:rPr lang="ru-RU" sz="1600" b="1" dirty="0">
                <a:latin typeface="Times New Roman" panose="02020603050405020304" pitchFamily="18" charset="0"/>
              </a:rPr>
              <a:t>эффективных  условий  </a:t>
            </a:r>
            <a:endParaRPr lang="ru-RU" sz="1600" b="1" dirty="0"/>
          </a:p>
          <a:p>
            <a:pPr lvl="0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для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организации работы по формированию у детей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правильного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поведения на дороге. </a:t>
            </a: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44" y="1214422"/>
            <a:ext cx="88583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b="1" u="sng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Задачи</a:t>
            </a:r>
            <a:r>
              <a:rPr lang="ru-RU" sz="1600" b="1" dirty="0">
                <a:latin typeface="Times New Roman" panose="02020603050405020304" pitchFamily="18" charset="0"/>
              </a:rPr>
              <a:t>: </a:t>
            </a:r>
            <a:endParaRPr lang="ru-RU" sz="1600" b="1" dirty="0" smtClean="0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-</a:t>
            </a:r>
            <a:r>
              <a:rPr lang="ru-RU" sz="1600" b="1" dirty="0" smtClean="0">
                <a:latin typeface="Times New Roman" panose="02020603050405020304" pitchFamily="18" charset="0"/>
              </a:rPr>
              <a:t>познакомить </a:t>
            </a:r>
            <a:r>
              <a:rPr lang="ru-RU" sz="1600" b="1" dirty="0">
                <a:latin typeface="Times New Roman" panose="02020603050405020304" pitchFamily="18" charset="0"/>
              </a:rPr>
              <a:t>дошкольников с правилами и нормами безопасного поведения для приобретения социального опыта;</a:t>
            </a:r>
            <a:endParaRPr lang="ru-RU" sz="1600" b="1" dirty="0"/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-воспитать в ребёнке грамотного пешехода;</a:t>
            </a:r>
            <a:endParaRPr lang="ru-RU" sz="1600" b="1" dirty="0"/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-умение планировать этапы своих действий, аргументировать свой выбор;</a:t>
            </a:r>
            <a:endParaRPr lang="ru-RU" sz="1600" b="1" dirty="0"/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-расширять у детей знания  о правилах дорожного движения, о правилах поведения пешеходов;</a:t>
            </a:r>
            <a:endParaRPr lang="ru-RU" sz="1600" b="1" dirty="0"/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-закреплять знания о дорожных знаках, о сигналах светофора их назначении;</a:t>
            </a:r>
            <a:endParaRPr lang="ru-RU" sz="1600" b="1" dirty="0"/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-обучать умение детей собирать из частей целое;</a:t>
            </a:r>
            <a:endParaRPr lang="ru-RU" sz="1600" b="1" dirty="0"/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-развивать мелкую моторику, память ,мышление;</a:t>
            </a:r>
            <a:endParaRPr lang="ru-RU" sz="1600" b="1" dirty="0"/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-создать у детей положительный эмоциональный настрой.</a:t>
            </a:r>
            <a:endParaRPr lang="ru-RU" sz="1600" b="1" dirty="0"/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</a:rPr>
              <a:t>      Пособие </a:t>
            </a:r>
            <a:r>
              <a:rPr lang="ru-RU" sz="1600" b="1" dirty="0">
                <a:latin typeface="Times New Roman" panose="02020603050405020304" pitchFamily="18" charset="0"/>
              </a:rPr>
              <a:t>удобно в использовании, имеет яркий привлекательный  </a:t>
            </a:r>
            <a:r>
              <a:rPr lang="ru-RU" sz="1600" b="1" dirty="0" smtClean="0">
                <a:latin typeface="Times New Roman" panose="02020603050405020304" pitchFamily="18" charset="0"/>
              </a:rPr>
              <a:t>дизайн</a:t>
            </a:r>
            <a:r>
              <a:rPr lang="ru-RU" sz="1600" b="1" dirty="0">
                <a:latin typeface="Times New Roman" panose="02020603050405020304" pitchFamily="18" charset="0"/>
              </a:rPr>
              <a:t>, чем привлекает внимание детей</a:t>
            </a:r>
            <a:r>
              <a:rPr lang="ru-RU" sz="1600" b="1" dirty="0" smtClean="0">
                <a:latin typeface="Times New Roman" panose="02020603050405020304" pitchFamily="18" charset="0"/>
              </a:rPr>
              <a:t>.</a:t>
            </a:r>
            <a:r>
              <a:rPr lang="ru-RU" sz="1600" b="1" dirty="0">
                <a:latin typeface="Times New Roman" panose="02020603050405020304" pitchFamily="18" charset="0"/>
              </a:rPr>
              <a:t> Пособие представляет   кейс-чемодан. Внутри вложены игры, в папках, коробках, что позволяет многоразовое, легкодоступное, многофункциональное  использование.</a:t>
            </a:r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556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5" descr="E:\фоны ИЗО\f69ef0c195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476672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142852"/>
            <a:ext cx="8856984" cy="8258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ru-RU" sz="2800" b="1" dirty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Познаём, развиваемся, растём</a:t>
            </a:r>
            <a:endParaRPr 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400" b="1" u="sng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Варианты </a:t>
            </a:r>
            <a:r>
              <a:rPr lang="ru-RU" sz="14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игровых </a:t>
            </a:r>
            <a:r>
              <a:rPr lang="ru-RU" sz="1400" b="1" u="sng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заданий: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</a:rPr>
              <a:t>1. Дидактическая </a:t>
            </a:r>
            <a:r>
              <a:rPr lang="ru-RU" sz="1200" b="1" dirty="0">
                <a:latin typeface="Times New Roman" panose="02020603050405020304" pitchFamily="18" charset="0"/>
              </a:rPr>
              <a:t>игра «Светофор - наш лучший друг»</a:t>
            </a:r>
            <a:endParaRPr lang="ru-RU" sz="1200" b="1" dirty="0"/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rgbClr val="111111"/>
                </a:solidFill>
                <a:latin typeface="Times New Roman" panose="02020603050405020304" pitchFamily="18" charset="0"/>
              </a:rPr>
              <a:t>1.2</a:t>
            </a:r>
            <a:r>
              <a:rPr lang="ru-RU" sz="1200" b="1" dirty="0" smtClean="0">
                <a:latin typeface="Times New Roman" panose="02020603050405020304" pitchFamily="18" charset="0"/>
              </a:rPr>
              <a:t>. </a:t>
            </a:r>
            <a:r>
              <a:rPr lang="ru-RU" sz="1200" b="1" dirty="0">
                <a:latin typeface="Times New Roman" panose="02020603050405020304" pitchFamily="18" charset="0"/>
              </a:rPr>
              <a:t>Дидактическая игра «Дорожные знаки»</a:t>
            </a:r>
            <a:endParaRPr lang="ru-RU" sz="1200" b="1" dirty="0"/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Проблемные ситуации</a:t>
            </a:r>
            <a:endParaRPr lang="ru-RU" sz="1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2.1. Фотоиллюстрации дорожных ситуаций</a:t>
            </a:r>
            <a:endParaRPr lang="ru-RU" sz="1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2.2. Дидактическая игра «Правила поведения».</a:t>
            </a:r>
            <a:endParaRPr lang="ru-RU" sz="1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2.3. Дидактическая игра «Собери дорожные ситуации</a:t>
            </a: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2.4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Дидактическая игра «Хорошо - плохо».</a:t>
            </a:r>
            <a:endParaRPr lang="ru-RU" sz="1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Дидактическая игра «Перекрёсток».</a:t>
            </a:r>
            <a:endParaRPr lang="ru-RU" sz="1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3.1. Дидактическая игра «Парковка».</a:t>
            </a:r>
            <a:endParaRPr lang="ru-RU" sz="1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Дидактическая игра «Умные стрелки».</a:t>
            </a:r>
            <a:endParaRPr lang="ru-RU" sz="1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Дидактическая игра «Собери дорожный знак».</a:t>
            </a:r>
            <a:endParaRPr lang="ru-RU" sz="1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Дидактическая игра «Дорожный алфавит».</a:t>
            </a:r>
            <a:endParaRPr lang="ru-RU" sz="1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Стихи.</a:t>
            </a:r>
            <a:endParaRPr lang="ru-RU" sz="1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Дидактическая игра «По воде, по земле, по воздуху».</a:t>
            </a:r>
            <a:endParaRPr lang="ru-RU" sz="1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Вопросы-ответы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Раскраски по ПДД</a:t>
            </a: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 smtClean="0">
                <a:latin typeface="Times New Roman" panose="02020603050405020304" pitchFamily="18" charset="0"/>
              </a:rPr>
              <a:t>11</a:t>
            </a:r>
            <a:r>
              <a:rPr lang="ru-RU" sz="1200" b="1" dirty="0">
                <a:latin typeface="Times New Roman" panose="02020603050405020304" pitchFamily="18" charset="0"/>
              </a:rPr>
              <a:t>. Медаль - «Лучшему знатоку правил дорожного движения»</a:t>
            </a:r>
            <a:endParaRPr lang="ru-RU" sz="1200" b="1" dirty="0"/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2400" u="sng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ru-RU" sz="2400" dirty="0">
              <a:solidFill>
                <a:srgbClr val="FF0000"/>
              </a:solidFill>
            </a:endParaRPr>
          </a:p>
          <a:p>
            <a:pPr algn="ctr"/>
            <a:endParaRPr lang="ru-RU" sz="2400" b="1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E:\кейс 2\фото\IMG_9360.PNG"/>
          <p:cNvPicPr>
            <a:picLocks noChangeAspect="1" noChangeArrowheads="1"/>
          </p:cNvPicPr>
          <p:nvPr/>
        </p:nvPicPr>
        <p:blipFill rotWithShape="1">
          <a:blip r:embed="rId3" cstate="print"/>
          <a:srcRect t="29145" b="29145"/>
          <a:stretch/>
        </p:blipFill>
        <p:spPr bwMode="auto">
          <a:xfrm>
            <a:off x="3707904" y="1556792"/>
            <a:ext cx="5038901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39173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000" r="-2266" b="30050"/>
          <a:stretch/>
        </p:blipFill>
        <p:spPr>
          <a:xfrm>
            <a:off x="199241" y="312264"/>
            <a:ext cx="3945037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000" r="-400" b="29000"/>
          <a:stretch/>
        </p:blipFill>
        <p:spPr>
          <a:xfrm>
            <a:off x="4355637" y="276260"/>
            <a:ext cx="3672747" cy="2731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" t="29000" r="-4133" b="29000"/>
          <a:stretch/>
        </p:blipFill>
        <p:spPr>
          <a:xfrm>
            <a:off x="231484" y="3356992"/>
            <a:ext cx="4017045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600" r="796" b="12936"/>
          <a:stretch/>
        </p:blipFill>
        <p:spPr>
          <a:xfrm>
            <a:off x="4932040" y="3194225"/>
            <a:ext cx="2695290" cy="3596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995709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5" descr="E:\фоны ИЗО\f69ef0c195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dirty="0"/>
          </a:p>
        </p:txBody>
      </p:sp>
      <p:sp>
        <p:nvSpPr>
          <p:cNvPr id="4" name="Облако 3"/>
          <p:cNvSpPr/>
          <p:nvPr/>
        </p:nvSpPr>
        <p:spPr>
          <a:xfrm>
            <a:off x="1714480" y="1428736"/>
            <a:ext cx="3888432" cy="2482303"/>
          </a:xfrm>
          <a:prstGeom prst="cloud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b="1" dirty="0" smtClean="0">
                <a:ln w="1905"/>
                <a:solidFill>
                  <a:srgbClr val="CC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Воспитатель</a:t>
            </a:r>
            <a:endParaRPr lang="ru-RU" sz="3200" dirty="0"/>
          </a:p>
        </p:txBody>
      </p:sp>
      <p:sp>
        <p:nvSpPr>
          <p:cNvPr id="8" name="Облако 7"/>
          <p:cNvSpPr/>
          <p:nvPr/>
        </p:nvSpPr>
        <p:spPr>
          <a:xfrm>
            <a:off x="4429124" y="0"/>
            <a:ext cx="3888432" cy="2533801"/>
          </a:xfrm>
          <a:prstGeom prst="cloud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Участники игры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9" name="Облако 8"/>
          <p:cNvSpPr/>
          <p:nvPr/>
        </p:nvSpPr>
        <p:spPr>
          <a:xfrm>
            <a:off x="4786314" y="3286124"/>
            <a:ext cx="4124334" cy="2628728"/>
          </a:xfrm>
          <a:prstGeom prst="cloud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5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Родители</a:t>
            </a:r>
            <a:endParaRPr lang="ru-RU" sz="3200" dirty="0"/>
          </a:p>
        </p:txBody>
      </p:sp>
      <p:sp>
        <p:nvSpPr>
          <p:cNvPr id="10" name="Облако 9"/>
          <p:cNvSpPr/>
          <p:nvPr/>
        </p:nvSpPr>
        <p:spPr>
          <a:xfrm>
            <a:off x="170892" y="3731883"/>
            <a:ext cx="4230216" cy="2952328"/>
          </a:xfrm>
          <a:prstGeom prst="cloud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905"/>
                <a:solidFill>
                  <a:srgbClr val="CC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Дети</a:t>
            </a:r>
            <a:endParaRPr lang="ru-RU" sz="3200" dirty="0">
              <a:solidFill>
                <a:srgbClr val="CC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173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2" descr="E:\фоны ИЗО\f69ef0c195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99392"/>
            <a:ext cx="93726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80528" y="1340768"/>
            <a:ext cx="3834652" cy="4109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Познаём, развиваемся, растём.</a:t>
            </a:r>
            <a:r>
              <a:rPr lang="ru-RU" dirty="0"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ru-RU" dirty="0" smtClean="0"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Дидактическая игра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«Светофор – наш лучший друг»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u="sng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dirty="0">
                <a:solidFill>
                  <a:srgbClr val="111111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уточнить и закрепить знания детей о значении цветов на светофоре  о правилах поведения на улице; закрепить знания детей о цвете.</a:t>
            </a:r>
            <a:endParaRPr lang="ru-RU" b="1" dirty="0">
              <a:effectLst/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6146" name="Picture 2" descr="E:\кейс 2\фото\IMG_9335.PNG"/>
          <p:cNvPicPr>
            <a:picLocks noChangeAspect="1" noChangeArrowheads="1"/>
          </p:cNvPicPr>
          <p:nvPr/>
        </p:nvPicPr>
        <p:blipFill rotWithShape="1">
          <a:blip r:embed="rId3" cstate="print"/>
          <a:srcRect t="17928" b="16400"/>
          <a:stretch/>
        </p:blipFill>
        <p:spPr bwMode="auto">
          <a:xfrm>
            <a:off x="3607359" y="695776"/>
            <a:ext cx="5388821" cy="6291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89407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5" descr="E:\фоны ИЗО\f69ef0c195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50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-328613" y="2027208"/>
            <a:ext cx="713657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/>
          <a:p>
            <a:pPr indent="523875">
              <a:defRPr/>
            </a:pPr>
            <a:endParaRPr lang="ru-RU" sz="20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3152" y="442056"/>
            <a:ext cx="4572032" cy="5759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Познаём, развиваемся, растём</a:t>
            </a:r>
            <a:r>
              <a:rPr lang="ru-RU" sz="2600" dirty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600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ru-RU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6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1.2. Дидактическая игра</a:t>
            </a:r>
            <a:endParaRPr lang="ru-RU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«Дорожные знаки»</a:t>
            </a:r>
            <a:endParaRPr lang="ru-RU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u="sng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3200" b="1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познакомить детей с разрешающими и запрещающими дорожными знаками.</a:t>
            </a:r>
            <a:endParaRPr lang="ru-RU" sz="3200" dirty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6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E:\кейс 2\фото\IMG_9339.PNG"/>
          <p:cNvPicPr>
            <a:picLocks noChangeAspect="1" noChangeArrowheads="1"/>
          </p:cNvPicPr>
          <p:nvPr/>
        </p:nvPicPr>
        <p:blipFill rotWithShape="1">
          <a:blip r:embed="rId3" cstate="print"/>
          <a:srcRect t="13540" b="12024"/>
          <a:stretch/>
        </p:blipFill>
        <p:spPr bwMode="auto">
          <a:xfrm>
            <a:off x="4529464" y="285176"/>
            <a:ext cx="4606748" cy="60961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39173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5" descr="E:\фоны ИЗО\f69ef0c195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-328613" y="2027208"/>
            <a:ext cx="713657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/>
          <a:p>
            <a:pPr indent="523875">
              <a:defRPr/>
            </a:pPr>
            <a:endParaRPr lang="ru-RU" sz="20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5044" y="260648"/>
            <a:ext cx="857944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FF0000"/>
                </a:solidFill>
              </a:rPr>
              <a:t> </a:t>
            </a:r>
            <a:endParaRPr lang="ru-RU" sz="2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0"/>
            <a:ext cx="3544014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Познаём, развиваем</a:t>
            </a:r>
            <a:r>
              <a:rPr lang="ru-RU" i="1" dirty="0"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ся</a:t>
            </a:r>
            <a:r>
              <a:rPr lang="ru-RU" dirty="0"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растём</a:t>
            </a:r>
            <a:r>
              <a:rPr lang="ru-RU" dirty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ru-RU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Проблемные ситуации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2.1. Фотоиллюстрации дорожных ситуаций</a:t>
            </a:r>
            <a:endParaRPr lang="ru-RU" sz="1600" dirty="0"/>
          </a:p>
          <a:p>
            <a:pPr algn="ctr">
              <a:spcAft>
                <a:spcPts val="0"/>
              </a:spcAft>
            </a:pPr>
            <a:r>
              <a:rPr lang="ru-RU" b="1" u="sng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Цель:</a:t>
            </a:r>
            <a:r>
              <a:rPr lang="ru-RU" b="1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продолжать знакомить детей с правилами поведения на улице;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-закреплять умение составлять связный последовательный рассказ по серии сюжетных картинок.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2.2. Дидактическая игра «Правила поведения»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u="sng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Цель:</a:t>
            </a:r>
            <a:r>
              <a:rPr lang="ru-RU" b="1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закрепить с детьми правила поведения ; обсудить различные опасные ситуации, которые могут возникнуть при играх  во дворе дома, на улице; научить необходимым мерам предосторожности.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E:\кейс 2\фото\IMG_9333.PNG"/>
          <p:cNvPicPr>
            <a:picLocks noChangeAspect="1" noChangeArrowheads="1"/>
          </p:cNvPicPr>
          <p:nvPr/>
        </p:nvPicPr>
        <p:blipFill rotWithShape="1">
          <a:blip r:embed="rId3" cstate="print"/>
          <a:srcRect t="14649" b="12983"/>
          <a:stretch/>
        </p:blipFill>
        <p:spPr bwMode="auto">
          <a:xfrm>
            <a:off x="4572000" y="295433"/>
            <a:ext cx="4094098" cy="3367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E:\кейс 2\фото\IMG_9355.PNG"/>
          <p:cNvPicPr>
            <a:picLocks noChangeAspect="1" noChangeArrowheads="1"/>
          </p:cNvPicPr>
          <p:nvPr/>
        </p:nvPicPr>
        <p:blipFill rotWithShape="1">
          <a:blip r:embed="rId4" cstate="print"/>
          <a:srcRect t="30474" b="29675"/>
          <a:stretch/>
        </p:blipFill>
        <p:spPr bwMode="auto">
          <a:xfrm>
            <a:off x="4143551" y="4069783"/>
            <a:ext cx="4829508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39173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5" descr="E:\фоны ИЗО\f69ef0c195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215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-328613" y="1873320"/>
            <a:ext cx="713657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/>
          <a:p>
            <a:pPr indent="523875">
              <a:defRPr/>
            </a:pPr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  <a:p>
            <a:pPr indent="523875">
              <a:defRPr/>
            </a:pPr>
            <a:endParaRPr lang="ru-RU" sz="20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404665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285728"/>
            <a:ext cx="4318200" cy="5694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Познаём, развиваемся, растём</a:t>
            </a:r>
            <a:r>
              <a:rPr lang="ru-RU" b="1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2                        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Проблемные ситуации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2.3. Дидактическая игра «Собери дорожные ситуации»</a:t>
            </a:r>
            <a:endParaRPr lang="ru-RU" dirty="0"/>
          </a:p>
          <a:p>
            <a:pPr algn="ctr">
              <a:spcAft>
                <a:spcPts val="0"/>
              </a:spcAft>
            </a:pPr>
            <a:r>
              <a:rPr lang="ru-RU" b="1" u="sng" dirty="0">
                <a:solidFill>
                  <a:srgbClr val="FF0000"/>
                </a:solidFill>
                <a:latin typeface="Monotype Corsiva" panose="03010101010201010101" pitchFamily="66" charset="0"/>
                <a:cs typeface="Tahoma" panose="020B0604030504040204" pitchFamily="34" charset="0"/>
              </a:rPr>
              <a:t>Цель:</a:t>
            </a:r>
            <a:r>
              <a:rPr lang="ru-RU" dirty="0">
                <a:solidFill>
                  <a:srgbClr val="111111"/>
                </a:solidFill>
                <a:latin typeface="Monotype Corsiva" panose="03010101010201010101" pitchFamily="66" charset="0"/>
                <a:cs typeface="Tahoma" panose="020B060403050404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упражнять в конструировании, умении из отдельных элементов составлять целое изображение; закрепить представление о правилах безопасного поведения на дорогах; развивать восприятие, мышление; воспитывать самостоятельность, умение довести начатое дело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конца.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2.4. Дидактическая ирга «Хорошо – плохо»</a:t>
            </a:r>
            <a:endParaRPr lang="ru-RU" dirty="0" smtClean="0"/>
          </a:p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      </a:t>
            </a:r>
            <a:r>
              <a:rPr lang="ru-RU" b="1" u="sng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Цель:</a:t>
            </a:r>
            <a:r>
              <a:rPr lang="ru-RU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закрепить правила безопасного поведения на дороге.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Ход игры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дети рассматривают предложенную картинку и обозначают нарушителя, объясняют свой выбор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E:\кейс 2\фото\IMG_9353.PNG"/>
          <p:cNvPicPr>
            <a:picLocks noChangeAspect="1" noChangeArrowheads="1"/>
          </p:cNvPicPr>
          <p:nvPr/>
        </p:nvPicPr>
        <p:blipFill rotWithShape="1">
          <a:blip r:embed="rId3" cstate="print"/>
          <a:srcRect t="31165" b="29127"/>
          <a:stretch/>
        </p:blipFill>
        <p:spPr bwMode="auto">
          <a:xfrm>
            <a:off x="4286248" y="4786322"/>
            <a:ext cx="3043464" cy="1477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7" name="Picture 5" descr="E:\кейс 2\фото\IMG_9354.PNG"/>
          <p:cNvPicPr>
            <a:picLocks noChangeAspect="1" noChangeArrowheads="1"/>
          </p:cNvPicPr>
          <p:nvPr/>
        </p:nvPicPr>
        <p:blipFill rotWithShape="1">
          <a:blip r:embed="rId4" cstate="print"/>
          <a:srcRect t="26531" b="29881"/>
          <a:stretch/>
        </p:blipFill>
        <p:spPr bwMode="auto">
          <a:xfrm>
            <a:off x="4286551" y="492624"/>
            <a:ext cx="3172054" cy="17832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 descr="https://i.mycdn.me/i?r=AyH4iRPQ2q0otWIFepML2LxRYQh7zuYxvze0c_5MMJZckA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1414" y="2143116"/>
            <a:ext cx="3072586" cy="26356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39173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5" descr="E:\фоны ИЗО\f69ef0c195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004" y="1359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357166"/>
            <a:ext cx="4786346" cy="5982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Познаём, развиваемся, растём</a:t>
            </a:r>
            <a:r>
              <a:rPr lang="ru-RU" sz="1600" b="1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6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Дидактическая игра «Перекрёсток»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600" b="1" u="sng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Цель:</a:t>
            </a:r>
            <a:r>
              <a:rPr lang="ru-RU" sz="16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уточнить представления детей о перекрёстке;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- сформировать представления об опасных поворотах;</a:t>
            </a:r>
            <a:endParaRPr lang="ru-RU" sz="1600" b="1" dirty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            -отработка в игровой форме навыков безопасного поведения на перекрёстке;</a:t>
            </a:r>
            <a:endParaRPr lang="ru-RU" sz="1600" b="1" dirty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-активизировать словарь детей (перекрёсток, тротуар)</a:t>
            </a:r>
            <a:endParaRPr lang="ru-RU" sz="1600" b="1" dirty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3.1.Дидактическая игра «Парковка»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u="sng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закрепить знания детей о правилах поведения на дороге, закрепление навыка счёта машинок при парковке. Знакомство со знаком парковка.</a:t>
            </a:r>
            <a:endParaRPr lang="ru-RU" b="1" dirty="0">
              <a:ln w="1905"/>
              <a:solidFill>
                <a:srgbClr val="CC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050" name="Picture 2" descr="E:\кейс 2\фото\IMG_932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4214818"/>
            <a:ext cx="3147723" cy="2239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E:\кейс 2\фото\IMG_9341.PNG"/>
          <p:cNvPicPr>
            <a:picLocks noChangeAspect="1" noChangeArrowheads="1"/>
          </p:cNvPicPr>
          <p:nvPr/>
        </p:nvPicPr>
        <p:blipFill rotWithShape="1">
          <a:blip r:embed="rId4" cstate="print"/>
          <a:srcRect t="28655" b="30280"/>
          <a:stretch/>
        </p:blipFill>
        <p:spPr bwMode="auto">
          <a:xfrm>
            <a:off x="4835959" y="69771"/>
            <a:ext cx="3166380" cy="1956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https://i.mycdn.me/image?id=919976578387&amp;t=3&amp;plc=API&amp;viewToken=Bn-6Vm_htKWaVgrdBfSz2Q&amp;tkn=*d5oaY0ND3s3Z-5s0DEG6NmRR2wk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68144" y="1910131"/>
            <a:ext cx="3168205" cy="23241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39173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5" descr="E:\фоны ИЗО\f69ef0c195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332656"/>
            <a:ext cx="4678809" cy="5895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Познаём</a:t>
            </a:r>
            <a:r>
              <a:rPr lang="ru-RU" sz="2800" b="1" dirty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развиваемся, растём</a:t>
            </a:r>
            <a:r>
              <a:rPr lang="ru-RU" sz="2800" b="1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sz="40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Дидактическая игра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«Умные стрелки»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b="1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               </a:t>
            </a:r>
            <a:r>
              <a:rPr lang="ru-RU" b="1" u="sng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Цель:</a:t>
            </a:r>
            <a:r>
              <a:rPr lang="ru-RU" sz="1600" b="1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учить различать дорожные знаки, закреплять знания детей о предупреждающих запрещающих знаках, помочь научить понимать дорожную символику, видеть её основные качества - образность, краткость, обобщённость.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u="sng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Материл: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макет часов, на котором изображены дорожные знаки.</a:t>
            </a:r>
            <a:endParaRPr lang="ru-RU" sz="1600" b="1" dirty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Ход игры: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воспитатель поворачивает короткую стрелку часов и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указывает на тот или иной знак. Дети называют и                                 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объясняют значение дорожных знаков.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E:\кейс 2\фото\IMG_9330.PNG"/>
          <p:cNvPicPr>
            <a:picLocks noChangeAspect="1" noChangeArrowheads="1"/>
          </p:cNvPicPr>
          <p:nvPr/>
        </p:nvPicPr>
        <p:blipFill rotWithShape="1">
          <a:blip r:embed="rId3" cstate="print"/>
          <a:srcRect t="12465" b="13262"/>
          <a:stretch/>
        </p:blipFill>
        <p:spPr bwMode="auto">
          <a:xfrm>
            <a:off x="5357818" y="571480"/>
            <a:ext cx="2919292" cy="2516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https://i.mycdn.me/i?r=AyH4iRPQ2q0otWIFepML2LxRQUzrJrlDW1orAfw7OylBu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3714752"/>
            <a:ext cx="3228573" cy="2359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96888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5" descr="E:\фоны ИЗО\f69ef0c195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922212"/>
            <a:ext cx="3460944" cy="5299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Познаём, развиваемся, растём</a:t>
            </a:r>
            <a:r>
              <a:rPr lang="ru-RU" sz="2000" b="1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Дидактическая игра 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«Собери дорожный знак»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>
              <a:spcAft>
                <a:spcPts val="0"/>
              </a:spcAft>
            </a:pPr>
            <a:r>
              <a:rPr lang="ru-RU" b="1" u="sng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Цель:</a:t>
            </a:r>
            <a:r>
              <a:rPr lang="ru-RU" dirty="0">
                <a:solidFill>
                  <a:srgbClr val="111111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упражнять в конструировании, умении из отдельных элементов составлять целое изображение; развивать умение различать дорожные знаки; закреплять название дорожных знаков; воспитывать самостоятельность, умение довести начатое дело до конца.</a:t>
            </a:r>
            <a:endParaRPr lang="ru-RU" b="1" dirty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666666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E:\кейс 2\фото\IMG_9331.PNG"/>
          <p:cNvPicPr>
            <a:picLocks noChangeAspect="1" noChangeArrowheads="1"/>
          </p:cNvPicPr>
          <p:nvPr/>
        </p:nvPicPr>
        <p:blipFill rotWithShape="1">
          <a:blip r:embed="rId3" cstate="print"/>
          <a:srcRect t="12600" b="14322"/>
          <a:stretch/>
        </p:blipFill>
        <p:spPr bwMode="auto">
          <a:xfrm>
            <a:off x="4932040" y="210129"/>
            <a:ext cx="3600400" cy="3635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https://i.mycdn.me/i?r=AyH4iRPQ2q0otWIFepML2LxRAz9K_pr_VsihtbpktNLHHQ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688826"/>
            <a:ext cx="3758637" cy="2786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39173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5" descr="E:\фоны ИЗО\f69ef0c195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980728"/>
            <a:ext cx="3175192" cy="598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Познаём, развиваемся, растём</a:t>
            </a:r>
            <a:r>
              <a:rPr lang="ru-RU" sz="2000" b="1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20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b="1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Дидактическая игра 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«Дорожный алфавит»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>
              <a:spcAft>
                <a:spcPts val="0"/>
              </a:spcAft>
            </a:pPr>
            <a:r>
              <a:rPr lang="ru-RU" sz="2000" b="1" u="sng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Цель:</a:t>
            </a:r>
            <a:r>
              <a:rPr lang="ru-RU" sz="2000" dirty="0">
                <a:solidFill>
                  <a:srgbClr val="111111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ru-RU" sz="2000" b="1" dirty="0">
                <a:solidFill>
                  <a:srgbClr val="111111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з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акрепить у детей знание дорожного алфавита; учить узнавать знаки дорожного движения, необходимые для безопасности пешехода на дороге;</a:t>
            </a:r>
            <a:endParaRPr lang="ru-RU" sz="2000" b="1" dirty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indent="228600"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-упражнять в запоминании порядка букв в алфавите.</a:t>
            </a:r>
            <a:endParaRPr lang="ru-RU" sz="2000" b="1" dirty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rgbClr val="666666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E:\кейс 2\фото\IMG_9346.PNG"/>
          <p:cNvPicPr>
            <a:picLocks noChangeAspect="1" noChangeArrowheads="1"/>
          </p:cNvPicPr>
          <p:nvPr/>
        </p:nvPicPr>
        <p:blipFill rotWithShape="1">
          <a:blip r:embed="rId3" cstate="print"/>
          <a:srcRect t="13038" b="11364"/>
          <a:stretch/>
        </p:blipFill>
        <p:spPr bwMode="auto">
          <a:xfrm>
            <a:off x="5940152" y="439359"/>
            <a:ext cx="2808312" cy="3277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3" name="Picture 3" descr="E:\кейс 2\фото\IMG_9345.PNG"/>
          <p:cNvPicPr>
            <a:picLocks noChangeAspect="1" noChangeArrowheads="1"/>
          </p:cNvPicPr>
          <p:nvPr/>
        </p:nvPicPr>
        <p:blipFill rotWithShape="1">
          <a:blip r:embed="rId4" cstate="print"/>
          <a:srcRect t="11628" b="12902"/>
          <a:stretch/>
        </p:blipFill>
        <p:spPr bwMode="auto">
          <a:xfrm>
            <a:off x="3722282" y="3574069"/>
            <a:ext cx="2895656" cy="3271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39173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5" descr="E:\фоны ИЗО\f69ef0c195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4290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0"/>
            <a:ext cx="4604522" cy="6306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Познаём</a:t>
            </a:r>
            <a:r>
              <a:rPr lang="ru-RU" sz="2800" b="1" dirty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развиваемся, растём</a:t>
            </a:r>
            <a:r>
              <a:rPr lang="ru-RU" sz="2800" b="1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000" b="1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400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Стихи</a:t>
            </a:r>
            <a:endParaRPr lang="ru-RU" sz="4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(правила дорожного движения в стихах)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3200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помочь запомнить правила движения, дорожные знаки с 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помощью 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стихов; обогащать словарный запас 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ребёнка.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E:\кейс 2\фото\IMG_9350.PNG"/>
          <p:cNvPicPr>
            <a:picLocks noChangeAspect="1" noChangeArrowheads="1"/>
          </p:cNvPicPr>
          <p:nvPr/>
        </p:nvPicPr>
        <p:blipFill rotWithShape="1">
          <a:blip r:embed="rId3" cstate="print"/>
          <a:srcRect t="11226" b="15465"/>
          <a:stretch/>
        </p:blipFill>
        <p:spPr bwMode="auto">
          <a:xfrm>
            <a:off x="5805619" y="244970"/>
            <a:ext cx="2604828" cy="3179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7" name="Picture 3" descr="E:\кейс 2\фото\IMG_9351.PNG"/>
          <p:cNvPicPr>
            <a:picLocks noChangeAspect="1" noChangeArrowheads="1"/>
          </p:cNvPicPr>
          <p:nvPr/>
        </p:nvPicPr>
        <p:blipFill rotWithShape="1">
          <a:blip r:embed="rId4" cstate="print"/>
          <a:srcRect t="14047" r="1949" b="13285"/>
          <a:stretch/>
        </p:blipFill>
        <p:spPr bwMode="auto">
          <a:xfrm>
            <a:off x="5539610" y="3424126"/>
            <a:ext cx="3456384" cy="2962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39173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5" descr="E:\фоны ИЗО\f69ef0c195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42900"/>
            <a:ext cx="9144000" cy="70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434" y="-142900"/>
            <a:ext cx="4495566" cy="6182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800" b="1" dirty="0" smtClean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Познаём</a:t>
            </a:r>
            <a:r>
              <a:rPr lang="ru-RU" sz="2800" b="1" dirty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развиваемся, растём</a:t>
            </a:r>
            <a:r>
              <a:rPr lang="ru-RU" sz="2800" b="1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800" b="1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Дидактическая игра 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«По воде, по земле, по воздуху» 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>
              <a:spcBef>
                <a:spcPts val="1125"/>
              </a:spcBef>
              <a:spcAft>
                <a:spcPts val="1125"/>
              </a:spcAft>
            </a:pPr>
            <a:r>
              <a:rPr lang="ru-RU" sz="2800" b="1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Цель</a:t>
            </a:r>
            <a:r>
              <a:rPr lang="ru-RU" sz="2800" b="1" dirty="0">
                <a:solidFill>
                  <a:srgbClr val="111111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: 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учить детей различать транспортные средства по их назначению и среде передвижения; расширять и углублять знания детей о разных видах транспортных средств; воспитывать у детей внимательность.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E:\кейс 2\фото\IMG_9348.PNG"/>
          <p:cNvPicPr>
            <a:picLocks noChangeAspect="1" noChangeArrowheads="1"/>
          </p:cNvPicPr>
          <p:nvPr/>
        </p:nvPicPr>
        <p:blipFill rotWithShape="1">
          <a:blip r:embed="rId4" cstate="print"/>
          <a:srcRect t="28822" b="31390"/>
          <a:stretch/>
        </p:blipFill>
        <p:spPr bwMode="auto">
          <a:xfrm>
            <a:off x="4714876" y="285728"/>
            <a:ext cx="4136994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Инна\Desktop\земля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3357562"/>
            <a:ext cx="3786214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39173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5" descr="E:\фоны ИЗО\f69ef0c195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285728"/>
            <a:ext cx="8208912" cy="6516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580" algn="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Познаём, развиваемся, растём</a:t>
            </a:r>
            <a:r>
              <a:rPr lang="ru-RU" b="1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16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580"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 ответы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600" b="1" u="sng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Цель:</a:t>
            </a:r>
            <a:r>
              <a:rPr lang="ru-RU" sz="16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закрепить знания о ПДД, дорожных знаках, поведении на улице;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Развивать мышление, память, сообразительность, речь.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b="1" u="sng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Материал:</a:t>
            </a:r>
            <a:r>
              <a:rPr lang="ru-RU" sz="14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фишки.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b="1" u="sng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Ход игры: </a:t>
            </a:r>
            <a:r>
              <a:rPr lang="ru-RU" sz="1600" dirty="0">
                <a:latin typeface="Times New Roman" panose="02020603050405020304" pitchFamily="18" charset="0"/>
              </a:rPr>
              <a:t>воспитатель делит детей на две команды, задаёт вопросы, дети отвечают ,за правильный ответ получают фишку. Побеждает команда набравшая большее количество фишек.</a:t>
            </a:r>
            <a:endParaRPr lang="ru-RU" sz="1600" dirty="0"/>
          </a:p>
          <a:p>
            <a:pPr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</a:rPr>
              <a:t>. Из каких частей состоит улица? (дорога, тротуар)</a:t>
            </a:r>
            <a:endParaRPr lang="ru-RU" sz="1600" dirty="0"/>
          </a:p>
          <a:p>
            <a:pPr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2</a:t>
            </a:r>
            <a:r>
              <a:rPr lang="ru-RU" sz="1600" dirty="0">
                <a:latin typeface="Times New Roman" panose="02020603050405020304" pitchFamily="18" charset="0"/>
              </a:rPr>
              <a:t>. Где можно гулять детям? (во дворе)</a:t>
            </a:r>
            <a:endParaRPr lang="ru-RU" sz="1600" dirty="0"/>
          </a:p>
          <a:p>
            <a:pPr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3</a:t>
            </a:r>
            <a:r>
              <a:rPr lang="ru-RU" sz="1600" dirty="0">
                <a:latin typeface="Times New Roman" panose="02020603050405020304" pitchFamily="18" charset="0"/>
              </a:rPr>
              <a:t>.Как нужно вести себя в автобусе?  (тихо, не кричать)</a:t>
            </a:r>
            <a:endParaRPr lang="ru-RU" sz="1600" dirty="0"/>
          </a:p>
          <a:p>
            <a:pPr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4</a:t>
            </a:r>
            <a:r>
              <a:rPr lang="ru-RU" sz="1600" dirty="0">
                <a:latin typeface="Times New Roman" panose="02020603050405020304" pitchFamily="18" charset="0"/>
              </a:rPr>
              <a:t>. Где люди ждут транспорт?  (на остановке)</a:t>
            </a:r>
            <a:endParaRPr lang="ru-RU" sz="1600" dirty="0"/>
          </a:p>
          <a:p>
            <a:pPr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5</a:t>
            </a:r>
            <a:r>
              <a:rPr lang="ru-RU" sz="1600" dirty="0">
                <a:latin typeface="Times New Roman" panose="02020603050405020304" pitchFamily="18" charset="0"/>
              </a:rPr>
              <a:t>. Где можно переходить дорогу? </a:t>
            </a:r>
            <a:r>
              <a:rPr lang="ru-RU" sz="1600" dirty="0" smtClean="0">
                <a:latin typeface="Times New Roman" panose="02020603050405020304" pitchFamily="18" charset="0"/>
              </a:rPr>
              <a:t>(светофор, дорожный </a:t>
            </a:r>
            <a:r>
              <a:rPr lang="ru-RU" sz="1600" dirty="0">
                <a:latin typeface="Times New Roman" panose="02020603050405020304" pitchFamily="18" charset="0"/>
              </a:rPr>
              <a:t>переход)</a:t>
            </a:r>
            <a:endParaRPr lang="ru-RU" sz="1600" dirty="0"/>
          </a:p>
          <a:p>
            <a:pPr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6</a:t>
            </a:r>
            <a:r>
              <a:rPr lang="ru-RU" sz="1600" dirty="0">
                <a:latin typeface="Times New Roman" panose="02020603050405020304" pitchFamily="18" charset="0"/>
              </a:rPr>
              <a:t>. Назови сигналы пешеходного светофора? (красный, зелёный)</a:t>
            </a:r>
            <a:endParaRPr lang="ru-RU" sz="1600" dirty="0"/>
          </a:p>
          <a:p>
            <a:pPr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7</a:t>
            </a:r>
            <a:r>
              <a:rPr lang="ru-RU" sz="1600" dirty="0">
                <a:latin typeface="Times New Roman" panose="02020603050405020304" pitchFamily="18" charset="0"/>
              </a:rPr>
              <a:t>.На какой сигнал можно перейти дорогу? (зелёный)</a:t>
            </a:r>
            <a:endParaRPr lang="ru-RU" sz="1600" dirty="0"/>
          </a:p>
          <a:p>
            <a:pPr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8</a:t>
            </a:r>
            <a:r>
              <a:rPr lang="ru-RU" sz="1600" dirty="0">
                <a:latin typeface="Times New Roman" panose="02020603050405020304" pitchFamily="18" charset="0"/>
              </a:rPr>
              <a:t>. С кем можно переходить дорогу?  (со взрослыми)</a:t>
            </a:r>
            <a:endParaRPr lang="ru-RU" sz="1600" dirty="0"/>
          </a:p>
          <a:p>
            <a:pPr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9</a:t>
            </a:r>
            <a:r>
              <a:rPr lang="ru-RU" sz="1600" dirty="0">
                <a:latin typeface="Times New Roman" panose="02020603050405020304" pitchFamily="18" charset="0"/>
              </a:rPr>
              <a:t>. Как называют человека, управляющего машиной? (водитель)</a:t>
            </a:r>
            <a:endParaRPr lang="ru-RU" sz="1600" dirty="0"/>
          </a:p>
          <a:p>
            <a:pPr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10</a:t>
            </a:r>
            <a:r>
              <a:rPr lang="ru-RU" sz="1600" dirty="0">
                <a:latin typeface="Times New Roman" panose="02020603050405020304" pitchFamily="18" charset="0"/>
              </a:rPr>
              <a:t>.Из чего состоит машина? (кузов, кабина, колесо)</a:t>
            </a:r>
            <a:endParaRPr lang="ru-RU" sz="1600" dirty="0"/>
          </a:p>
          <a:p>
            <a:pPr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11</a:t>
            </a:r>
            <a:r>
              <a:rPr lang="ru-RU" sz="1600" dirty="0">
                <a:latin typeface="Times New Roman" panose="02020603050405020304" pitchFamily="18" charset="0"/>
              </a:rPr>
              <a:t>.Где ездят машины, где ходят пешеходы? ( по дорога, по тротуару)</a:t>
            </a:r>
            <a:endParaRPr lang="ru-RU" sz="1600" dirty="0"/>
          </a:p>
          <a:p>
            <a:pPr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12</a:t>
            </a:r>
            <a:r>
              <a:rPr lang="ru-RU" sz="1600" dirty="0">
                <a:latin typeface="Times New Roman" panose="02020603050405020304" pitchFamily="18" charset="0"/>
              </a:rPr>
              <a:t>.Какие бывают дорожные знаки? (запрещающие,  предупреждающие, </a:t>
            </a:r>
            <a:r>
              <a:rPr lang="ru-RU" sz="1600" dirty="0" smtClean="0">
                <a:latin typeface="Times New Roman" panose="02020603050405020304" pitchFamily="18" charset="0"/>
              </a:rPr>
              <a:t>знаки </a:t>
            </a:r>
            <a:r>
              <a:rPr lang="ru-RU" sz="1600" dirty="0">
                <a:latin typeface="Times New Roman" panose="02020603050405020304" pitchFamily="18" charset="0"/>
              </a:rPr>
              <a:t>сервиса, </a:t>
            </a:r>
            <a:r>
              <a:rPr lang="ru-RU" sz="1600" dirty="0" smtClean="0">
                <a:latin typeface="Times New Roman" panose="02020603050405020304" pitchFamily="18" charset="0"/>
              </a:rPr>
              <a:t>информационные, </a:t>
            </a:r>
            <a:r>
              <a:rPr lang="ru-RU" sz="1600" dirty="0">
                <a:latin typeface="Times New Roman" panose="02020603050405020304" pitchFamily="18" charset="0"/>
              </a:rPr>
              <a:t>указательные, предписывающие </a:t>
            </a:r>
            <a:r>
              <a:rPr lang="ru-RU" sz="1600" dirty="0" smtClean="0">
                <a:latin typeface="Times New Roman" panose="02020603050405020304" pitchFamily="18" charset="0"/>
              </a:rPr>
              <a:t>знаки</a:t>
            </a:r>
            <a:r>
              <a:rPr lang="ru-RU" sz="1600" dirty="0">
                <a:latin typeface="Times New Roman" panose="02020603050405020304" pitchFamily="18" charset="0"/>
              </a:rPr>
              <a:t>).</a:t>
            </a:r>
            <a:endParaRPr lang="ru-RU" sz="1600" dirty="0"/>
          </a:p>
          <a:p>
            <a:pPr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</a:rPr>
              <a:t>13</a:t>
            </a:r>
            <a:r>
              <a:rPr lang="ru-RU" sz="1600" b="1" dirty="0">
                <a:latin typeface="Times New Roman" panose="02020603050405020304" pitchFamily="18" charset="0"/>
              </a:rPr>
              <a:t>.</a:t>
            </a:r>
            <a:r>
              <a:rPr lang="ru-RU" sz="1600" dirty="0">
                <a:latin typeface="Times New Roman" panose="02020603050405020304" pitchFamily="18" charset="0"/>
              </a:rPr>
              <a:t> Как нужно обходить автобус? ( подождать когда уедет)</a:t>
            </a:r>
            <a:endParaRPr lang="ru-RU" sz="1600" dirty="0"/>
          </a:p>
          <a:p>
            <a:pPr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</a:rPr>
              <a:t>14.</a:t>
            </a:r>
            <a:r>
              <a:rPr lang="ru-RU" sz="1600" dirty="0" smtClean="0">
                <a:latin typeface="Times New Roman" panose="02020603050405020304" pitchFamily="18" charset="0"/>
              </a:rPr>
              <a:t>Назовите </a:t>
            </a:r>
            <a:r>
              <a:rPr lang="ru-RU" sz="1600" dirty="0">
                <a:latin typeface="Times New Roman" panose="02020603050405020304" pitchFamily="18" charset="0"/>
              </a:rPr>
              <a:t>виды транспорта? (пассажирский</a:t>
            </a:r>
            <a:r>
              <a:rPr lang="ru-RU" sz="1600" dirty="0" smtClean="0">
                <a:latin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anose="02020603050405020304" pitchFamily="18" charset="0"/>
              </a:rPr>
              <a:t>воздушный, морской, наземный, грузовой, </a:t>
            </a:r>
            <a:r>
              <a:rPr lang="ru-RU" sz="1600" dirty="0" smtClean="0">
                <a:latin typeface="Times New Roman" panose="02020603050405020304" pitchFamily="18" charset="0"/>
              </a:rPr>
              <a:t>                      </a:t>
            </a:r>
            <a:r>
              <a:rPr lang="ru-RU" sz="1600" dirty="0">
                <a:latin typeface="Times New Roman" panose="02020603050405020304" pitchFamily="18" charset="0"/>
              </a:rPr>
              <a:t>специальный)</a:t>
            </a:r>
            <a:endParaRPr lang="ru-RU" sz="1600" dirty="0"/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</a:rPr>
              <a:t>                    </a:t>
            </a:r>
            <a:endParaRPr lang="ru-RU" sz="1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834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5" descr="E:\фоны ИЗО\f69ef0c195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73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285728"/>
            <a:ext cx="8208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                   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71472" y="785794"/>
            <a:ext cx="371477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Познаём, развиваемся, растём</a:t>
            </a:r>
            <a:r>
              <a:rPr lang="ru-RU" b="1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26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b="1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Раскраски по ПДД</a:t>
            </a:r>
            <a:endParaRPr lang="ru-RU" sz="3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u="sng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3600" b="1" dirty="0">
                <a:solidFill>
                  <a:srgbClr val="FF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обучение и закрепление правил дорожного поведения по раскраскам. </a:t>
            </a:r>
            <a:endParaRPr lang="ru-RU" sz="2800" dirty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/>
          </a:p>
        </p:txBody>
      </p:sp>
      <p:pic>
        <p:nvPicPr>
          <p:cNvPr id="13314" name="Picture 2" descr="E:\кейс 2\фото\IMG_9349.PNG"/>
          <p:cNvPicPr>
            <a:picLocks noChangeAspect="1" noChangeArrowheads="1"/>
          </p:cNvPicPr>
          <p:nvPr/>
        </p:nvPicPr>
        <p:blipFill rotWithShape="1">
          <a:blip r:embed="rId4" cstate="print"/>
          <a:srcRect t="29078" b="28923"/>
          <a:stretch/>
        </p:blipFill>
        <p:spPr bwMode="auto">
          <a:xfrm>
            <a:off x="4714876" y="214290"/>
            <a:ext cx="4000528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Инна\Desktop\раск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3000372"/>
            <a:ext cx="3571900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0954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5" descr="E:\фоны ИЗО\f69ef0c195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42900"/>
            <a:ext cx="9144000" cy="70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285728"/>
            <a:ext cx="8208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                   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345673" y="3858698"/>
            <a:ext cx="149688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AutoShape 1"/>
          <p:cNvSpPr>
            <a:spLocks noChangeAspect="1" noChangeArrowheads="1"/>
          </p:cNvSpPr>
          <p:nvPr/>
        </p:nvSpPr>
        <p:spPr bwMode="auto">
          <a:xfrm>
            <a:off x="0" y="18280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213285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AutoShape 5"/>
          <p:cNvSpPr>
            <a:spLocks noChangeAspect="1" noChangeArrowheads="1"/>
          </p:cNvSpPr>
          <p:nvPr/>
        </p:nvSpPr>
        <p:spPr bwMode="auto">
          <a:xfrm>
            <a:off x="1763687" y="2836167"/>
            <a:ext cx="411989" cy="411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6" name="Рисунок 2" descr="https://gimn10.divedu.ru/images/%D0%A2%D0%98%D0%A2%D0%A3%D0%9B_0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24908"/>
            <a:ext cx="4127683" cy="37252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42670" y="-534296"/>
            <a:ext cx="4343644" cy="3077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b="1" dirty="0" smtClean="0">
              <a:solidFill>
                <a:srgbClr val="FF0000"/>
              </a:solidFill>
              <a:highlight>
                <a:srgbClr val="FFFF00"/>
              </a:highlight>
              <a:latin typeface="Monotype Corsiva" panose="03010101010201010101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b="1" dirty="0">
              <a:solidFill>
                <a:srgbClr val="FF0000"/>
              </a:solidFill>
              <a:highlight>
                <a:srgbClr val="FFFF00"/>
              </a:highlight>
              <a:latin typeface="Monotype Corsiva" panose="03010101010201010101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Познаём</a:t>
            </a:r>
            <a:r>
              <a:rPr lang="ru-RU" sz="2000" b="1" dirty="0">
                <a:solidFill>
                  <a:srgbClr val="FF0000"/>
                </a:solidFill>
                <a:highlight>
                  <a:srgbClr val="FFFF00"/>
                </a:highligh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развиваемся, растём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Monotype Corsiva" panose="03010101010201010101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За участие в играх участники получают медаль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Лучшему знатоку правил дорожного движения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763688" y="3033022"/>
            <a:ext cx="691276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338" name="Picture 2" descr="E:\кейс 2\фото\IMG_9352.PNG"/>
          <p:cNvPicPr>
            <a:picLocks noChangeAspect="1" noChangeArrowheads="1"/>
          </p:cNvPicPr>
          <p:nvPr/>
        </p:nvPicPr>
        <p:blipFill rotWithShape="1">
          <a:blip r:embed="rId5" cstate="print"/>
          <a:srcRect t="30023" r="-1471" b="28137"/>
          <a:stretch/>
        </p:blipFill>
        <p:spPr bwMode="auto">
          <a:xfrm>
            <a:off x="4929190" y="0"/>
            <a:ext cx="3786214" cy="28556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C:\Users\Инна\Desktop\поб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628" y="3214686"/>
            <a:ext cx="3723026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54249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5" descr="E:\фоны ИЗО\f69ef0c195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9592" y="785794"/>
            <a:ext cx="77048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https://i.mycdn.me/image?id=919976577619&amp;t=3&amp;plc=API&amp;viewToken=3jpB7sMY5LSpntJbBxbhmw&amp;tkn=*7t2EwZPng1FYlxPHLVjNx4m7Zh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3648" y="1383885"/>
            <a:ext cx="6100730" cy="4811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39173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855</TotalTime>
  <Words>1146</Words>
  <Application>Microsoft Office PowerPoint</Application>
  <PresentationFormat>Экран (4:3)</PresentationFormat>
  <Paragraphs>162</Paragraphs>
  <Slides>20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acer</cp:lastModifiedBy>
  <cp:revision>79</cp:revision>
  <dcterms:created xsi:type="dcterms:W3CDTF">2020-01-30T07:16:56Z</dcterms:created>
  <dcterms:modified xsi:type="dcterms:W3CDTF">2022-06-12T16:18:30Z</dcterms:modified>
</cp:coreProperties>
</file>